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35" r:id="rId6"/>
  </p:sldMasterIdLst>
  <p:notesMasterIdLst>
    <p:notesMasterId r:id="rId23"/>
  </p:notesMasterIdLst>
  <p:handoutMasterIdLst>
    <p:handoutMasterId r:id="rId24"/>
  </p:handoutMasterIdLst>
  <p:sldIdLst>
    <p:sldId id="332" r:id="rId7"/>
    <p:sldId id="345" r:id="rId8"/>
    <p:sldId id="343" r:id="rId9"/>
    <p:sldId id="347" r:id="rId10"/>
    <p:sldId id="348" r:id="rId11"/>
    <p:sldId id="346" r:id="rId12"/>
    <p:sldId id="335" r:id="rId13"/>
    <p:sldId id="336" r:id="rId14"/>
    <p:sldId id="338" r:id="rId15"/>
    <p:sldId id="337" r:id="rId16"/>
    <p:sldId id="339" r:id="rId17"/>
    <p:sldId id="342" r:id="rId18"/>
    <p:sldId id="340" r:id="rId19"/>
    <p:sldId id="341" r:id="rId20"/>
    <p:sldId id="344" r:id="rId21"/>
    <p:sldId id="333" r:id="rId2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0091BD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7485" autoAdjust="0"/>
  </p:normalViewPr>
  <p:slideViewPr>
    <p:cSldViewPr snapToGrid="0">
      <p:cViewPr varScale="1">
        <p:scale>
          <a:sx n="74" d="100"/>
          <a:sy n="74" d="100"/>
        </p:scale>
        <p:origin x="747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11/3/2024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11/3/2024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xt.azureedge.net/" TargetMode="External"/><Relationship Id="rId3" Type="http://schemas.openxmlformats.org/officeDocument/2006/relationships/hyperlink" Target="https://pxt.microbit.org/" TargetMode="External"/><Relationship Id="rId7" Type="http://schemas.openxmlformats.org/officeDocument/2006/relationships/hyperlink" Target="https://trg-microbit.userpxt.io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pxt.io/" TargetMode="External"/><Relationship Id="rId11" Type="http://schemas.openxmlformats.org/officeDocument/2006/relationships/hyperlink" Target="http://microbit.codekingdoms.com/" TargetMode="External"/><Relationship Id="rId5" Type="http://schemas.openxmlformats.org/officeDocument/2006/relationships/hyperlink" Target="https://makecode.com/" TargetMode="External"/><Relationship Id="rId10" Type="http://schemas.openxmlformats.org/officeDocument/2006/relationships/hyperlink" Target="http://www.microbit.co.uk/" TargetMode="External"/><Relationship Id="rId4" Type="http://schemas.openxmlformats.org/officeDocument/2006/relationships/hyperlink" Target="https://makecode.microbit.org/" TargetMode="External"/><Relationship Id="rId9" Type="http://schemas.openxmlformats.org/officeDocument/2006/relationships/hyperlink" Target="https://github.com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After you demo leave this up get the students to work through the example.</a:t>
            </a: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Ask them to change the text </a:t>
            </a: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Ensure that they are able to flash the </a:t>
            </a:r>
            <a:r>
              <a:rPr lang="en-GB" b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test it works away from the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6619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best way to learn with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to play.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Give the students some time to experiment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Ensure they know that its ok to fail and it doesn’t matter if it doesn’t work first time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Students should be comfortable and happy try things for themselves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3950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best way to learn with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to play.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Give the students some time to experiment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Ensure they know that its ok to fail and it doesn’t matter if it doesn’t work first time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Students should be comfortable and happy try things for themselves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7991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Introduce the lesson and what it will cover, Learners could discuss or ask question about what the lesson might involve.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3873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8372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Introduce the BBC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little bit of history into the BBC’s involvement with educational computing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BBC Micro from the 80s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look at the features of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 nice comparison can be made to the Raspberry Pi but as a simpler way to get into physical computing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the importance of physical computing and the concept of the Internet of Things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2647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Talk </a:t>
            </a:r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through the following sensors</a:t>
            </a: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LED matrix duals as a light sensor</a:t>
            </a: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CPU Temp Sensor can be used to estimate external temperature</a:t>
            </a: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Buttons A and B</a:t>
            </a: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Accelerometer – movement sensor and orientation</a:t>
            </a: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Compass or magnetometer –  use as a compass and metal detection</a:t>
            </a: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External pins for analogue and digital</a:t>
            </a: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Interfaces for I2C and serial devices</a:t>
            </a: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Bluetooth Low Energy (BLE) and Bluetooth radio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7624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Introduce the concept of failure and failure being a positive of not yet achieving or deferred success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Coding (and life) is about resilience – the ability to keep trying.  If at first you don’t succeed.  Try, try, try again!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3753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the features of the programming environment – check the simulator works and comes up.  If it doesn’t this is likely to be down to blocking on your internal firewall.</a:t>
            </a: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Ensure that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MakeCode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available before you start.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Ensure the following website are unfiltered (a constantly updated list is available at https://support.microbit.org/support/solutions/articles/19000030385-firewall-whitelist-requirements-for-micro-bit-editors)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need access to USB devices if these are blocked by default all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Micro:bits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use the same ID – use your security policy to exempt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ID</a:t>
            </a:r>
          </a:p>
          <a:p>
            <a:pPr rtl="0"/>
            <a:r>
              <a:rPr lang="en-GB" sz="1200" b="1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PXT /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MakeCode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Blocks Editor: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pxt.microbit.org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makecode.microbit.org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/>
              </a:rPr>
              <a:t>makecode.com</a:t>
            </a:r>
            <a:br>
              <a:rPr lang="en-GB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6"/>
              </a:rPr>
              <a:t>www.pxt.io</a:t>
            </a:r>
            <a:br>
              <a:rPr lang="en-GB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7"/>
              </a:rPr>
              <a:t>trg-microbit.userpxt.io</a:t>
            </a:r>
            <a:br>
              <a:rPr lang="en-GB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8"/>
              </a:rPr>
              <a:t>pxt.azureedge.net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9"/>
              </a:rPr>
              <a:t>github.com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sz="1200" b="1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Blocks:</a:t>
            </a:r>
            <a:br>
              <a:rPr lang="en-GB" sz="1200" b="1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10"/>
              </a:rPr>
              <a:t>www.microbit.co.uk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b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b="1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Touch Develop: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10"/>
              </a:rPr>
              <a:t>www.microbit.co.uk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b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b="1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Kingdoms: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10"/>
              </a:rPr>
              <a:t>www.microbit.co.uk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11"/>
              </a:rPr>
              <a:t>microbit.codekingdoms.com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b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b="1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Python Web Editor (microbit.co.uk)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10"/>
              </a:rPr>
              <a:t>www.microbit.co.uk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b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b="1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Python Web Editor (microbit.org)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python.microbit.org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7849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Walk through a simple ‘Hello World’ app – get them to display their name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 first on the simulator – this will give you an indication if there is a filtering issue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Demonstrate the flashing process.  It’s slightly different on Edge, Chrome, IE etc so ensure the students know how to manually copy files from their folders directly to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as well as downloading directly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copy of the video is on the next slide to make it easier to follow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461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slide can be skipped if the video is large enough on a single PC on previous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4694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25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6372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5756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713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7009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8342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7107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3914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69564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096857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393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8725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1808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30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606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0216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828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10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41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74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5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54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704053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507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36" r:id="rId1"/>
    <p:sldLayoutId id="2147485537" r:id="rId2"/>
    <p:sldLayoutId id="2147485538" r:id="rId3"/>
    <p:sldLayoutId id="2147485539" r:id="rId4"/>
    <p:sldLayoutId id="2147485540" r:id="rId5"/>
    <p:sldLayoutId id="2147485541" r:id="rId6"/>
    <p:sldLayoutId id="2147485542" r:id="rId7"/>
    <p:sldLayoutId id="2147485543" r:id="rId8"/>
    <p:sldLayoutId id="2147485544" r:id="rId9"/>
    <p:sldLayoutId id="2147485545" r:id="rId10"/>
    <p:sldLayoutId id="2147485546" r:id="rId11"/>
    <p:sldLayoutId id="2147485547" r:id="rId12"/>
    <p:sldLayoutId id="2147485548" r:id="rId13"/>
    <p:sldLayoutId id="2147485549" r:id="rId14"/>
    <p:sldLayoutId id="2147485550" r:id="rId15"/>
    <p:sldLayoutId id="2147485551" r:id="rId16"/>
    <p:sldLayoutId id="2147485552" r:id="rId17"/>
    <p:sldLayoutId id="2147485553" r:id="rId18"/>
    <p:sldLayoutId id="2147485554" r:id="rId19"/>
    <p:sldLayoutId id="2147485555" r:id="rId20"/>
    <p:sldLayoutId id="2147485556" r:id="rId21"/>
    <p:sldLayoutId id="2147485557" r:id="rId22"/>
    <p:sldLayoutId id="2147485558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microbit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microbit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705161" y="4489527"/>
            <a:ext cx="4264272" cy="2950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Lesson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9606" y="2761861"/>
            <a:ext cx="5045507" cy="865574"/>
          </a:xfrm>
        </p:spPr>
        <p:txBody>
          <a:bodyPr/>
          <a:lstStyle/>
          <a:p>
            <a:r>
              <a:rPr lang="en-US" dirty="0"/>
              <a:t>What is a micro:bit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15" y="5941775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4D96F-3819-4B50-B099-50E89171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91BD"/>
                </a:solidFill>
                <a:latin typeface="Lato" panose="020F0502020204030203" pitchFamily="34" charset="0"/>
              </a:rPr>
              <a:t>MakeCode</a:t>
            </a:r>
            <a:endParaRPr lang="en-GB" dirty="0">
              <a:solidFill>
                <a:srgbClr val="0091BD"/>
              </a:solidFill>
              <a:latin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A719-6C05-4227-BB1D-5FCD32309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21" y="1033599"/>
            <a:ext cx="11180867" cy="4595203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  <a:hlinkClick r:id="rId3"/>
              </a:rPr>
              <a:t>https://makecode.microbit.org/</a:t>
            </a:r>
            <a:r>
              <a:rPr lang="en-GB" dirty="0"/>
              <a:t>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the website for developing applications using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B79E6-8926-4F70-91AB-C18D747C0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995" y="1574960"/>
            <a:ext cx="5732364" cy="477142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A280BB-1BF3-4132-9A29-F3DC7634D827}"/>
              </a:ext>
            </a:extLst>
          </p:cNvPr>
          <p:cNvCxnSpPr/>
          <p:nvPr/>
        </p:nvCxnSpPr>
        <p:spPr>
          <a:xfrm>
            <a:off x="2728403" y="2361460"/>
            <a:ext cx="3077592" cy="97654"/>
          </a:xfrm>
          <a:prstGeom prst="straightConnector1">
            <a:avLst/>
          </a:prstGeom>
          <a:ln w="28575">
            <a:solidFill>
              <a:srgbClr val="0091B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D7B25B-7C8C-44FC-BD83-EE67BA779CCE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848469" y="3701988"/>
            <a:ext cx="3857348" cy="106834"/>
          </a:xfrm>
          <a:prstGeom prst="straightConnector1">
            <a:avLst/>
          </a:prstGeom>
          <a:ln w="28575">
            <a:solidFill>
              <a:srgbClr val="0091B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1731B7-0E0E-4DCD-BB1C-8F328CE46773}"/>
              </a:ext>
            </a:extLst>
          </p:cNvPr>
          <p:cNvCxnSpPr>
            <a:cxnSpLocks/>
          </p:cNvCxnSpPr>
          <p:nvPr/>
        </p:nvCxnSpPr>
        <p:spPr>
          <a:xfrm flipV="1">
            <a:off x="7705817" y="3826277"/>
            <a:ext cx="2361461" cy="479747"/>
          </a:xfrm>
          <a:prstGeom prst="straightConnector1">
            <a:avLst/>
          </a:prstGeom>
          <a:ln w="28575">
            <a:solidFill>
              <a:srgbClr val="0091B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557637-6446-4D41-858C-2F64CB47A9CF}"/>
              </a:ext>
            </a:extLst>
          </p:cNvPr>
          <p:cNvCxnSpPr>
            <a:cxnSpLocks/>
          </p:cNvCxnSpPr>
          <p:nvPr/>
        </p:nvCxnSpPr>
        <p:spPr>
          <a:xfrm>
            <a:off x="3779724" y="4838136"/>
            <a:ext cx="4279037" cy="1149455"/>
          </a:xfrm>
          <a:prstGeom prst="straightConnector1">
            <a:avLst/>
          </a:prstGeom>
          <a:ln w="28575">
            <a:solidFill>
              <a:srgbClr val="0091B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E275D4-73A5-4F54-8BAC-89500379D855}"/>
              </a:ext>
            </a:extLst>
          </p:cNvPr>
          <p:cNvCxnSpPr>
            <a:cxnSpLocks/>
          </p:cNvCxnSpPr>
          <p:nvPr/>
        </p:nvCxnSpPr>
        <p:spPr>
          <a:xfrm>
            <a:off x="3779724" y="4867681"/>
            <a:ext cx="3152654" cy="1236049"/>
          </a:xfrm>
          <a:prstGeom prst="straightConnector1">
            <a:avLst/>
          </a:prstGeom>
          <a:ln w="28575">
            <a:solidFill>
              <a:srgbClr val="0091B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966B854-84F3-4CDC-A1CD-3649A303483C}"/>
              </a:ext>
            </a:extLst>
          </p:cNvPr>
          <p:cNvSpPr txBox="1"/>
          <p:nvPr/>
        </p:nvSpPr>
        <p:spPr>
          <a:xfrm>
            <a:off x="1003177" y="2216035"/>
            <a:ext cx="1725226" cy="290849"/>
          </a:xfrm>
          <a:prstGeom prst="rect">
            <a:avLst/>
          </a:prstGeom>
          <a:noFill/>
          <a:ln w="28575">
            <a:solidFill>
              <a:srgbClr val="0091BD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Simulator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F076C1-64A0-4C28-9000-250B95F3F27C}"/>
              </a:ext>
            </a:extLst>
          </p:cNvPr>
          <p:cNvSpPr txBox="1"/>
          <p:nvPr/>
        </p:nvSpPr>
        <p:spPr>
          <a:xfrm>
            <a:off x="2123243" y="3517973"/>
            <a:ext cx="1725226" cy="581698"/>
          </a:xfrm>
          <a:prstGeom prst="rect">
            <a:avLst/>
          </a:prstGeom>
          <a:noFill/>
          <a:ln w="28575">
            <a:solidFill>
              <a:srgbClr val="0091BD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b="1" kern="1200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Block </a:t>
            </a: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Selection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834005-C6B6-43B6-BE21-AAD23C21C9A7}"/>
              </a:ext>
            </a:extLst>
          </p:cNvPr>
          <p:cNvSpPr txBox="1"/>
          <p:nvPr/>
        </p:nvSpPr>
        <p:spPr>
          <a:xfrm>
            <a:off x="5980591" y="4160599"/>
            <a:ext cx="1725226" cy="581698"/>
          </a:xfrm>
          <a:prstGeom prst="rect">
            <a:avLst/>
          </a:prstGeom>
          <a:noFill/>
          <a:ln w="28575">
            <a:solidFill>
              <a:srgbClr val="0091BD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 Area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0BB945-874E-4A34-B4E6-1212E2557C14}"/>
              </a:ext>
            </a:extLst>
          </p:cNvPr>
          <p:cNvSpPr txBox="1"/>
          <p:nvPr/>
        </p:nvSpPr>
        <p:spPr>
          <a:xfrm>
            <a:off x="2054498" y="4580406"/>
            <a:ext cx="1725226" cy="581698"/>
          </a:xfrm>
          <a:prstGeom prst="rect">
            <a:avLst/>
          </a:prstGeom>
          <a:noFill/>
          <a:ln w="28575">
            <a:solidFill>
              <a:srgbClr val="0091BD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Save and Download</a:t>
            </a:r>
          </a:p>
        </p:txBody>
      </p:sp>
    </p:spTree>
    <p:extLst>
      <p:ext uri="{BB962C8B-B14F-4D97-AF65-F5344CB8AC3E}">
        <p14:creationId xmlns:p14="http://schemas.microsoft.com/office/powerpoint/2010/main" val="4031983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810CB-BEF1-4477-8064-1A9A6FB6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App – Scrolling Name Badge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07C79-B1C4-43FF-AD09-CCD65549D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099999"/>
            <a:ext cx="7574637" cy="4595203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There is a four-step development process for working with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MakeCode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95643" lvl="1" indent="-457200">
              <a:spcBef>
                <a:spcPts val="600"/>
              </a:spcBef>
              <a:buFont typeface="+mj-lt"/>
              <a:buAutoNum type="arabicPeriod"/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Plan your idea</a:t>
            </a:r>
          </a:p>
          <a:p>
            <a:pPr marL="695643" lvl="1" indent="-457200">
              <a:spcBef>
                <a:spcPts val="600"/>
              </a:spcBef>
              <a:buFont typeface="+mj-lt"/>
              <a:buAutoNum type="arabicPeriod"/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Build the Blocks</a:t>
            </a:r>
          </a:p>
          <a:p>
            <a:pPr marL="695643" lvl="1" indent="-457200">
              <a:spcBef>
                <a:spcPts val="600"/>
              </a:spcBef>
              <a:buFont typeface="+mj-lt"/>
              <a:buAutoNum type="arabicPeriod"/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 in the simulator</a:t>
            </a:r>
          </a:p>
          <a:p>
            <a:pPr marL="695643" lvl="1" indent="-457200">
              <a:spcBef>
                <a:spcPts val="600"/>
              </a:spcBef>
              <a:buFont typeface="+mj-lt"/>
              <a:buAutoNum type="arabicPeriod"/>
            </a:pPr>
            <a:r>
              <a:rPr lang="en-GB" sz="2400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Download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file</a:t>
            </a: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Plan – I want to scroll my name on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Build - Use the block example to the right or the video to create your blocks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 – Does it scroll on the simulator</a:t>
            </a:r>
          </a:p>
          <a:p>
            <a:r>
              <a:rPr lang="en-GB" dirty="0">
                <a:latin typeface="Lato" panose="020F0502020204030203" pitchFamily="34" charset="0"/>
              </a:rPr>
              <a:t>Flash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 Transfer the file to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A68D5-DC58-4362-9D91-828068ADD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7532" y="4532521"/>
            <a:ext cx="2867025" cy="1381125"/>
          </a:xfrm>
          <a:prstGeom prst="rect">
            <a:avLst/>
          </a:prstGeom>
        </p:spPr>
      </p:pic>
      <p:pic>
        <p:nvPicPr>
          <p:cNvPr id="4" name="NameBadge">
            <a:hlinkClick r:id="" action="ppaction://media"/>
            <a:extLst>
              <a:ext uri="{FF2B5EF4-FFF2-40B4-BE49-F238E27FC236}">
                <a16:creationId xmlns:a16="http://schemas.microsoft.com/office/drawing/2014/main" id="{0B7C48E5-6934-4AEF-864C-935C14F1DB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77576" y="962025"/>
            <a:ext cx="3706981" cy="29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CE21D-99AB-4B7B-9D78-47E93427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Video</a:t>
            </a:r>
          </a:p>
        </p:txBody>
      </p:sp>
      <p:pic>
        <p:nvPicPr>
          <p:cNvPr id="3" name="NameBadge">
            <a:hlinkClick r:id="" action="ppaction://media"/>
            <a:extLst>
              <a:ext uri="{FF2B5EF4-FFF2-40B4-BE49-F238E27FC236}">
                <a16:creationId xmlns:a16="http://schemas.microsoft.com/office/drawing/2014/main" id="{D85CD02D-53E8-4991-BEFB-F1B8064943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19939" y="308153"/>
            <a:ext cx="7579726" cy="593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4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29137-FD0F-47F0-A304-12DD4D629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Step by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9BB6-D606-4A70-8CB7-0B86E23A9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7503279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 to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https://makecode.microbit.org/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Click on </a:t>
            </a: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Basic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drag the 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</a:t>
            </a:r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string</a:t>
            </a:r>
            <a:r>
              <a:rPr lang="en-GB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block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Change the test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string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your name by double clicking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 it works in the simulator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Give the file a name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 sure your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plugged into a USB port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Download and flash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program will now run on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F980D-CFDF-4FA4-AB25-2096660B5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404" y="1237785"/>
            <a:ext cx="3386138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56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6978-19E2-4E10-A037-BDF2200F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8EBF0-01BC-4312-BAC4-4CCEEE03D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5118627"/>
          </a:xfrm>
        </p:spPr>
        <p:txBody>
          <a:bodyPr/>
          <a:lstStyle/>
          <a:p>
            <a:endParaRPr lang="en-GB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does it never stop? – try using the repeat block to make to scroll a fixed number of time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the built in icons to display a picture of a heart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Combine the big and small hearts to create a pulsing heart</a:t>
            </a:r>
          </a:p>
          <a:p>
            <a:pPr marL="0" indent="0">
              <a:buNone/>
            </a:pPr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044925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6978-19E2-4E10-A037-BDF2200F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Predict &amp; Investigate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656C485-565C-400F-8D69-8FF6CCFF194F}"/>
              </a:ext>
            </a:extLst>
          </p:cNvPr>
          <p:cNvGrpSpPr/>
          <p:nvPr/>
        </p:nvGrpSpPr>
        <p:grpSpPr>
          <a:xfrm>
            <a:off x="4971463" y="776429"/>
            <a:ext cx="6701425" cy="1500228"/>
            <a:chOff x="4121063" y="566567"/>
            <a:chExt cx="7189940" cy="1239530"/>
          </a:xfrm>
        </p:grpSpPr>
        <p:sp>
          <p:nvSpPr>
            <p:cNvPr id="4" name="Cloud 3">
              <a:extLst>
                <a:ext uri="{FF2B5EF4-FFF2-40B4-BE49-F238E27FC236}">
                  <a16:creationId xmlns:a16="http://schemas.microsoft.com/office/drawing/2014/main" id="{E9572CA0-FE97-435C-B5AE-D77A57161E44}"/>
                </a:ext>
              </a:extLst>
            </p:cNvPr>
            <p:cNvSpPr/>
            <p:nvPr/>
          </p:nvSpPr>
          <p:spPr>
            <a:xfrm>
              <a:off x="4121063" y="566567"/>
              <a:ext cx="7189940" cy="1239530"/>
            </a:xfrm>
            <a:prstGeom prst="cloud">
              <a:avLst/>
            </a:prstGeom>
            <a:solidFill>
              <a:schemeClr val="bg1"/>
            </a:solidFill>
            <a:ln>
              <a:solidFill>
                <a:srgbClr val="009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B44B64-DC44-4400-B70B-C71909E84393}"/>
                </a:ext>
              </a:extLst>
            </p:cNvPr>
            <p:cNvSpPr/>
            <p:nvPr/>
          </p:nvSpPr>
          <p:spPr>
            <a:xfrm>
              <a:off x="4394548" y="790434"/>
              <a:ext cx="664297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What will happen if I add a delay before</a:t>
              </a:r>
            </a:p>
            <a:p>
              <a:pPr algn="ctr"/>
              <a: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or after my name?</a:t>
              </a:r>
              <a:b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How can I change the length of the delay?</a:t>
              </a:r>
              <a:endParaRPr lang="en-GB" sz="20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EDA032-389D-4779-A857-A087B6933870}"/>
              </a:ext>
            </a:extLst>
          </p:cNvPr>
          <p:cNvGrpSpPr/>
          <p:nvPr/>
        </p:nvGrpSpPr>
        <p:grpSpPr>
          <a:xfrm>
            <a:off x="199436" y="1815285"/>
            <a:ext cx="5340470" cy="1229278"/>
            <a:chOff x="5231497" y="3367775"/>
            <a:chExt cx="4764273" cy="1229278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45ECEAFC-A00D-422C-8064-0D636FDB96FE}"/>
                </a:ext>
              </a:extLst>
            </p:cNvPr>
            <p:cNvSpPr/>
            <p:nvPr/>
          </p:nvSpPr>
          <p:spPr>
            <a:xfrm>
              <a:off x="5231497" y="3367775"/>
              <a:ext cx="4764273" cy="1229278"/>
            </a:xfrm>
            <a:prstGeom prst="cloud">
              <a:avLst/>
            </a:prstGeom>
            <a:solidFill>
              <a:schemeClr val="bg1"/>
            </a:solidFill>
            <a:ln>
              <a:solidFill>
                <a:srgbClr val="009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61FB52-2FB4-4EF3-951E-AE47382285F2}"/>
                </a:ext>
              </a:extLst>
            </p:cNvPr>
            <p:cNvSpPr txBox="1"/>
            <p:nvPr/>
          </p:nvSpPr>
          <p:spPr>
            <a:xfrm>
              <a:off x="5532639" y="3520749"/>
              <a:ext cx="4363129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Why does it never stop? – try using the repeat block to make to scroll a fixed number of times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7F69D8-2154-4FB7-9453-43DA434CCF48}"/>
              </a:ext>
            </a:extLst>
          </p:cNvPr>
          <p:cNvGrpSpPr/>
          <p:nvPr/>
        </p:nvGrpSpPr>
        <p:grpSpPr>
          <a:xfrm>
            <a:off x="6096000" y="2342533"/>
            <a:ext cx="4012710" cy="1324799"/>
            <a:chOff x="1565755" y="4019861"/>
            <a:chExt cx="4012710" cy="1324799"/>
          </a:xfrm>
        </p:grpSpPr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A347766C-6939-4503-B61A-079FEE2F6390}"/>
                </a:ext>
              </a:extLst>
            </p:cNvPr>
            <p:cNvSpPr/>
            <p:nvPr/>
          </p:nvSpPr>
          <p:spPr>
            <a:xfrm>
              <a:off x="1565755" y="4019861"/>
              <a:ext cx="4012710" cy="1324799"/>
            </a:xfrm>
            <a:prstGeom prst="cloud">
              <a:avLst/>
            </a:prstGeom>
            <a:solidFill>
              <a:schemeClr val="bg1"/>
            </a:solidFill>
            <a:ln>
              <a:solidFill>
                <a:srgbClr val="009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D270BF-D17D-456D-863F-7B23C12998AE}"/>
                </a:ext>
              </a:extLst>
            </p:cNvPr>
            <p:cNvSpPr txBox="1"/>
            <p:nvPr/>
          </p:nvSpPr>
          <p:spPr>
            <a:xfrm>
              <a:off x="2212724" y="4314168"/>
              <a:ext cx="310645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eaLnBrk="1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Use the built in icons to display a picture of a heart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30AF2D-861E-4141-9A91-8FCAC74E2243}"/>
              </a:ext>
            </a:extLst>
          </p:cNvPr>
          <p:cNvGrpSpPr/>
          <p:nvPr/>
        </p:nvGrpSpPr>
        <p:grpSpPr>
          <a:xfrm>
            <a:off x="537983" y="3127216"/>
            <a:ext cx="5424406" cy="1324799"/>
            <a:chOff x="4146116" y="4868166"/>
            <a:chExt cx="5424406" cy="1324799"/>
          </a:xfrm>
        </p:grpSpPr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3E928A81-F187-465C-B988-FE953690751E}"/>
                </a:ext>
              </a:extLst>
            </p:cNvPr>
            <p:cNvSpPr/>
            <p:nvPr/>
          </p:nvSpPr>
          <p:spPr>
            <a:xfrm>
              <a:off x="4146116" y="4868166"/>
              <a:ext cx="5424406" cy="1324799"/>
            </a:xfrm>
            <a:prstGeom prst="cloud">
              <a:avLst/>
            </a:prstGeom>
            <a:solidFill>
              <a:schemeClr val="bg1"/>
            </a:solidFill>
            <a:ln>
              <a:solidFill>
                <a:srgbClr val="009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1DAEF6-E33E-41E6-999D-C40EB56B4028}"/>
                </a:ext>
              </a:extLst>
            </p:cNvPr>
            <p:cNvSpPr/>
            <p:nvPr/>
          </p:nvSpPr>
          <p:spPr>
            <a:xfrm>
              <a:off x="4910410" y="4981185"/>
              <a:ext cx="444653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If you want more control over images, don’t use the built in icons but design your own with </a:t>
              </a:r>
              <a:r>
                <a:rPr lang="en-GB" sz="200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show led </a:t>
              </a:r>
              <a: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block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8163AF-F8C4-45EE-A612-11DD8B3F77B1}"/>
              </a:ext>
            </a:extLst>
          </p:cNvPr>
          <p:cNvGrpSpPr/>
          <p:nvPr/>
        </p:nvGrpSpPr>
        <p:grpSpPr>
          <a:xfrm>
            <a:off x="6236304" y="3868744"/>
            <a:ext cx="4672208" cy="1179555"/>
            <a:chOff x="1290181" y="5471163"/>
            <a:chExt cx="4672208" cy="1179555"/>
          </a:xfrm>
        </p:grpSpPr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2BDDC320-5F7F-4FA9-B21F-669C6E687CC8}"/>
                </a:ext>
              </a:extLst>
            </p:cNvPr>
            <p:cNvSpPr/>
            <p:nvPr/>
          </p:nvSpPr>
          <p:spPr>
            <a:xfrm>
              <a:off x="1290181" y="5471163"/>
              <a:ext cx="4672208" cy="1179555"/>
            </a:xfrm>
            <a:prstGeom prst="cloud">
              <a:avLst/>
            </a:prstGeom>
            <a:solidFill>
              <a:schemeClr val="bg1"/>
            </a:solidFill>
            <a:ln>
              <a:solidFill>
                <a:srgbClr val="009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A0FB85-1903-4867-943B-10C9BAF3996C}"/>
                </a:ext>
              </a:extLst>
            </p:cNvPr>
            <p:cNvSpPr/>
            <p:nvPr/>
          </p:nvSpPr>
          <p:spPr>
            <a:xfrm>
              <a:off x="1917210" y="5648526"/>
              <a:ext cx="362269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Combine the big and small hearts to create a pulsing heart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478028-C8AF-4255-A56A-A0DDBFFD9C4E}"/>
              </a:ext>
            </a:extLst>
          </p:cNvPr>
          <p:cNvGrpSpPr/>
          <p:nvPr/>
        </p:nvGrpSpPr>
        <p:grpSpPr>
          <a:xfrm>
            <a:off x="869358" y="4639401"/>
            <a:ext cx="5086339" cy="1179926"/>
            <a:chOff x="492125" y="962026"/>
            <a:chExt cx="5086339" cy="1179926"/>
          </a:xfrm>
        </p:grpSpPr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2BFCBA32-7ACD-4642-BC97-E444952AA60E}"/>
                </a:ext>
              </a:extLst>
            </p:cNvPr>
            <p:cNvSpPr/>
            <p:nvPr/>
          </p:nvSpPr>
          <p:spPr>
            <a:xfrm>
              <a:off x="492125" y="962026"/>
              <a:ext cx="5086339" cy="1179926"/>
            </a:xfrm>
            <a:prstGeom prst="cloud">
              <a:avLst/>
            </a:prstGeom>
            <a:solidFill>
              <a:schemeClr val="bg1"/>
            </a:solidFill>
            <a:ln>
              <a:solidFill>
                <a:srgbClr val="009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728F7E-096D-4E4A-BD03-DD22D85F5685}"/>
                </a:ext>
              </a:extLst>
            </p:cNvPr>
            <p:cNvSpPr/>
            <p:nvPr/>
          </p:nvSpPr>
          <p:spPr>
            <a:xfrm>
              <a:off x="867698" y="1227053"/>
              <a:ext cx="467220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Upload, test, how could it be improved?</a:t>
              </a:r>
            </a:p>
            <a:p>
              <a:r>
                <a:rPr lang="en-GB" sz="2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Consider the use of delays</a:t>
              </a: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86451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25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the Lesson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 the course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Theory and project lessons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Success criteria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Gracious professionalism</a:t>
            </a:r>
          </a:p>
        </p:txBody>
      </p:sp>
    </p:spTree>
    <p:extLst>
      <p:ext uri="{BB962C8B-B14F-4D97-AF65-F5344CB8AC3E}">
        <p14:creationId xmlns:p14="http://schemas.microsoft.com/office/powerpoint/2010/main" val="20163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05EF9-8720-4D09-8E4A-235D3699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Theory lessons and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EED34-C12D-44E1-BBED-72E46DFB32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2125" y="1180865"/>
            <a:ext cx="5332942" cy="560696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Theory lessons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4528D7-02A8-4D1C-8C56-F93FAB25F7D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92125" y="1922336"/>
            <a:ext cx="5332941" cy="4109187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 about core theory 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Covers computational techniques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Includes activities with success criteria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Typically done individually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098022-9417-49EA-9D29-D4C9FBDD78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1534" y="1180865"/>
            <a:ext cx="5332942" cy="560696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1802DC-069D-4EAE-BECB-3DA3DADDCA1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339947" y="1922335"/>
            <a:ext cx="5332941" cy="4109187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Group tasks (typically groups of 4)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Requires teamwork and communication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Must work in parallel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Clear success criteria for both software and hardware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Typically involves designing and building a product to solve a problem</a:t>
            </a:r>
          </a:p>
        </p:txBody>
      </p:sp>
    </p:spTree>
    <p:extLst>
      <p:ext uri="{BB962C8B-B14F-4D97-AF65-F5344CB8AC3E}">
        <p14:creationId xmlns:p14="http://schemas.microsoft.com/office/powerpoint/2010/main" val="190346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30FC1-5031-48E1-B344-CB7A723A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four team roles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81A2B7-1DFC-4254-8A1B-E91E3533A28E}"/>
              </a:ext>
            </a:extLst>
          </p:cNvPr>
          <p:cNvSpPr/>
          <p:nvPr/>
        </p:nvSpPr>
        <p:spPr>
          <a:xfrm>
            <a:off x="492125" y="1149179"/>
            <a:ext cx="5377334" cy="22798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Project Manager:</a:t>
            </a:r>
          </a:p>
          <a:p>
            <a:pPr algn="ctr"/>
            <a:r>
              <a:rPr lang="en-GB" dirty="0"/>
              <a:t>Tasks being completed on time</a:t>
            </a:r>
          </a:p>
          <a:p>
            <a:pPr algn="ctr"/>
            <a:r>
              <a:rPr lang="en-GB" dirty="0"/>
              <a:t>Checking everything is complete</a:t>
            </a:r>
          </a:p>
          <a:p>
            <a:pPr algn="ctr"/>
            <a:r>
              <a:rPr lang="en-GB" dirty="0"/>
              <a:t>Storing the product and designs safely</a:t>
            </a:r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EDBFCE-D088-43CD-9E08-3DE163137FDE}"/>
              </a:ext>
            </a:extLst>
          </p:cNvPr>
          <p:cNvSpPr/>
          <p:nvPr/>
        </p:nvSpPr>
        <p:spPr>
          <a:xfrm>
            <a:off x="492125" y="3723503"/>
            <a:ext cx="5377334" cy="2279821"/>
          </a:xfrm>
          <a:prstGeom prst="rect">
            <a:avLst/>
          </a:prstGeom>
          <a:solidFill>
            <a:srgbClr val="93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tx1"/>
                </a:solidFill>
              </a:rPr>
              <a:t>Developer: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Designing the IPO process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Programming the micro:bit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Testing the program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747EFC-663E-4F0F-894E-9203ECE91832}"/>
              </a:ext>
            </a:extLst>
          </p:cNvPr>
          <p:cNvSpPr/>
          <p:nvPr/>
        </p:nvSpPr>
        <p:spPr>
          <a:xfrm>
            <a:off x="6295554" y="1149179"/>
            <a:ext cx="5377334" cy="2279821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</a:rPr>
              <a:t>Engineer: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Designing the product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Making the product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Testing the product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745D6D-B78C-4CA6-B737-93D2DACEB16C}"/>
              </a:ext>
            </a:extLst>
          </p:cNvPr>
          <p:cNvSpPr/>
          <p:nvPr/>
        </p:nvSpPr>
        <p:spPr>
          <a:xfrm>
            <a:off x="6295554" y="3723503"/>
            <a:ext cx="5377334" cy="2279821"/>
          </a:xfrm>
          <a:prstGeom prst="rect">
            <a:avLst/>
          </a:prstGeom>
          <a:solidFill>
            <a:srgbClr val="95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/>
              <a:t>Marketing and communications:</a:t>
            </a:r>
          </a:p>
          <a:p>
            <a:pPr algn="ctr"/>
            <a:r>
              <a:rPr lang="en-GB" dirty="0"/>
              <a:t>Ensuring the team communicate</a:t>
            </a:r>
          </a:p>
          <a:p>
            <a:pPr algn="ctr"/>
            <a:r>
              <a:rPr lang="en-GB" dirty="0"/>
              <a:t>Creating the logo and branding the product </a:t>
            </a:r>
          </a:p>
          <a:p>
            <a:pPr algn="ctr"/>
            <a:r>
              <a:rPr lang="en-GB" dirty="0"/>
              <a:t>Writing the elevator pitch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9860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8368-777E-4042-9251-FC792042E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in parallel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D2CF30-AFA9-4AAF-81A7-3BEABD69662D}"/>
              </a:ext>
            </a:extLst>
          </p:cNvPr>
          <p:cNvSpPr/>
          <p:nvPr/>
        </p:nvSpPr>
        <p:spPr>
          <a:xfrm>
            <a:off x="9008073" y="295531"/>
            <a:ext cx="1767016" cy="333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Project Manager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9F85EC-5C95-4098-8C8C-33C1C2E5AD4D}"/>
              </a:ext>
            </a:extLst>
          </p:cNvPr>
          <p:cNvSpPr/>
          <p:nvPr/>
        </p:nvSpPr>
        <p:spPr>
          <a:xfrm>
            <a:off x="9008073" y="1328607"/>
            <a:ext cx="1386102" cy="366583"/>
          </a:xfrm>
          <a:prstGeom prst="rect">
            <a:avLst/>
          </a:prstGeom>
          <a:solidFill>
            <a:srgbClr val="93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Developer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696B0A-DDF8-48A0-8089-C2CB9DF20FE1}"/>
              </a:ext>
            </a:extLst>
          </p:cNvPr>
          <p:cNvSpPr/>
          <p:nvPr/>
        </p:nvSpPr>
        <p:spPr>
          <a:xfrm>
            <a:off x="9008073" y="628906"/>
            <a:ext cx="1767016" cy="333119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Engineer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ECFD13-3F95-49AB-983A-362E99883C4D}"/>
              </a:ext>
            </a:extLst>
          </p:cNvPr>
          <p:cNvSpPr/>
          <p:nvPr/>
        </p:nvSpPr>
        <p:spPr>
          <a:xfrm>
            <a:off x="9011057" y="962025"/>
            <a:ext cx="3021441" cy="366582"/>
          </a:xfrm>
          <a:prstGeom prst="rect">
            <a:avLst/>
          </a:prstGeom>
          <a:solidFill>
            <a:srgbClr val="95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Marketing and communications: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ADD470-62DA-4ADE-94A3-4236F5DD7619}"/>
              </a:ext>
            </a:extLst>
          </p:cNvPr>
          <p:cNvSpPr/>
          <p:nvPr/>
        </p:nvSpPr>
        <p:spPr>
          <a:xfrm>
            <a:off x="797940" y="2738567"/>
            <a:ext cx="10718564" cy="333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Checking everything is going to plan and safely storing the work every lesson and helping everyone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C8863C-BAA3-48F9-BA7F-5D443752FBB5}"/>
              </a:ext>
            </a:extLst>
          </p:cNvPr>
          <p:cNvSpPr/>
          <p:nvPr/>
        </p:nvSpPr>
        <p:spPr>
          <a:xfrm>
            <a:off x="797939" y="4111208"/>
            <a:ext cx="4568451" cy="366583"/>
          </a:xfrm>
          <a:prstGeom prst="rect">
            <a:avLst/>
          </a:prstGeom>
          <a:solidFill>
            <a:srgbClr val="93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IPO 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AD9A14-81AD-4903-AC9F-F25C041D919D}"/>
              </a:ext>
            </a:extLst>
          </p:cNvPr>
          <p:cNvSpPr/>
          <p:nvPr/>
        </p:nvSpPr>
        <p:spPr>
          <a:xfrm>
            <a:off x="797939" y="3174917"/>
            <a:ext cx="2464251" cy="333119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Designing the product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549FD6-0784-47B2-B9C3-FC7D39BAC5BD}"/>
              </a:ext>
            </a:extLst>
          </p:cNvPr>
          <p:cNvSpPr/>
          <p:nvPr/>
        </p:nvSpPr>
        <p:spPr>
          <a:xfrm>
            <a:off x="797941" y="3627231"/>
            <a:ext cx="2464250" cy="366582"/>
          </a:xfrm>
          <a:prstGeom prst="rect">
            <a:avLst/>
          </a:prstGeom>
          <a:solidFill>
            <a:srgbClr val="95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Developing the logo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2EF996-FFD4-4FC4-81BE-74010C91DD86}"/>
              </a:ext>
            </a:extLst>
          </p:cNvPr>
          <p:cNvSpPr/>
          <p:nvPr/>
        </p:nvSpPr>
        <p:spPr>
          <a:xfrm>
            <a:off x="3372263" y="3174917"/>
            <a:ext cx="4101963" cy="333119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Making the product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126B78-BED0-4427-A172-EE32FDE556CD}"/>
              </a:ext>
            </a:extLst>
          </p:cNvPr>
          <p:cNvSpPr/>
          <p:nvPr/>
        </p:nvSpPr>
        <p:spPr>
          <a:xfrm>
            <a:off x="7584298" y="3627231"/>
            <a:ext cx="3932206" cy="366582"/>
          </a:xfrm>
          <a:prstGeom prst="rect">
            <a:avLst/>
          </a:prstGeom>
          <a:solidFill>
            <a:srgbClr val="95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Writing the elevator pitch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2463FB-4ECE-43E8-822D-DB9F5660A505}"/>
              </a:ext>
            </a:extLst>
          </p:cNvPr>
          <p:cNvSpPr/>
          <p:nvPr/>
        </p:nvSpPr>
        <p:spPr>
          <a:xfrm>
            <a:off x="5476461" y="4111208"/>
            <a:ext cx="3741678" cy="366583"/>
          </a:xfrm>
          <a:prstGeom prst="rect">
            <a:avLst/>
          </a:prstGeom>
          <a:solidFill>
            <a:srgbClr val="93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Programming the micro:bit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1669B8-3C4C-452C-95E3-3E3B840A5B86}"/>
              </a:ext>
            </a:extLst>
          </p:cNvPr>
          <p:cNvSpPr/>
          <p:nvPr/>
        </p:nvSpPr>
        <p:spPr>
          <a:xfrm>
            <a:off x="9328210" y="4117904"/>
            <a:ext cx="2188294" cy="366583"/>
          </a:xfrm>
          <a:prstGeom prst="rect">
            <a:avLst/>
          </a:prstGeom>
          <a:solidFill>
            <a:srgbClr val="93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Testing the program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DB051D-9627-49FA-AA14-95956985B07D}"/>
              </a:ext>
            </a:extLst>
          </p:cNvPr>
          <p:cNvSpPr/>
          <p:nvPr/>
        </p:nvSpPr>
        <p:spPr>
          <a:xfrm>
            <a:off x="7584298" y="3158185"/>
            <a:ext cx="3932207" cy="333119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Testing the product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7CB221-CF25-4F2F-B8ED-6EDC0B7BA127}"/>
              </a:ext>
            </a:extLst>
          </p:cNvPr>
          <p:cNvSpPr/>
          <p:nvPr/>
        </p:nvSpPr>
        <p:spPr>
          <a:xfrm>
            <a:off x="3372263" y="3627231"/>
            <a:ext cx="4101963" cy="366582"/>
          </a:xfrm>
          <a:prstGeom prst="rect">
            <a:avLst/>
          </a:prstGeom>
          <a:solidFill>
            <a:srgbClr val="95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Branding the product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603538-533B-4FDE-BE7D-58CDE619D8BB}"/>
              </a:ext>
            </a:extLst>
          </p:cNvPr>
          <p:cNvSpPr/>
          <p:nvPr/>
        </p:nvSpPr>
        <p:spPr>
          <a:xfrm>
            <a:off x="797939" y="2273934"/>
            <a:ext cx="5038573" cy="3331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Lesson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B2902A-9171-451B-B3B0-8F672EC76A5F}"/>
              </a:ext>
            </a:extLst>
          </p:cNvPr>
          <p:cNvSpPr/>
          <p:nvPr/>
        </p:nvSpPr>
        <p:spPr>
          <a:xfrm>
            <a:off x="5946584" y="2273934"/>
            <a:ext cx="5564212" cy="3331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Lesson 2</a:t>
            </a:r>
          </a:p>
        </p:txBody>
      </p:sp>
    </p:spTree>
    <p:extLst>
      <p:ext uri="{BB962C8B-B14F-4D97-AF65-F5344CB8AC3E}">
        <p14:creationId xmlns:p14="http://schemas.microsoft.com/office/powerpoint/2010/main" val="1622682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1743E-1683-4A26-A504-89215BA0B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8EEF1-1583-4E7B-9372-E03F1434B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These are the key objectives for the lesson/project 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need to plan your time to meet these criteria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these to check progress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1611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 able to identify the key features of a </a:t>
            </a:r>
            <a:r>
              <a:rPr lang="en-GB" b="1" dirty="0" err="1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endParaRPr lang="en-GB" b="1" dirty="0">
              <a:solidFill>
                <a:srgbClr val="002B49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Apply sequence and iteration coding techniques using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MakeCode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Understand how to upload resources to the </a:t>
            </a:r>
            <a:r>
              <a:rPr lang="en-GB" dirty="0" err="1">
                <a:latin typeface="Lato" panose="020F0502020204030203" pitchFamily="34" charset="0"/>
              </a:rPr>
              <a:t>micro:bit</a:t>
            </a:r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439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E0BD-10A5-463B-B310-A2C35D37B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a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0E2E6-7AE1-4DA5-B783-5F07129AC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9177968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a pocket-sized computer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has a 25 red LED matrix on the front along with 2 input buttons, A and B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has a host of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sensors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built in </a:t>
            </a:r>
            <a:r>
              <a:rPr lang="en-GB" dirty="0">
                <a:latin typeface="Lato" panose="020F0502020204030203" pitchFamily="34" charset="0"/>
              </a:rPr>
              <a:t>including temperature, light, compass and acceleration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supports Bluetooth LE (BLE) &amp; Bluetooth radio for communication other devices or Internet of Things (IoT)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Through the input pins it can communicate with a range of additional hardware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3D463-15A4-4EDD-A8E6-DED0C9068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6838" y="962025"/>
            <a:ext cx="1853036" cy="1519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0234EB-AADF-467E-86B1-DD4236009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6838" y="4038600"/>
            <a:ext cx="22574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67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6D87-6884-4034-8780-3635C7414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Fail Early, Fail Often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C09C0-B489-4E6F-A369-95AE0C227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development at all levels is challenging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will make mistakes, even ‘Rock Star Coders’ like Steve Wozniak, Jeff Minter, Dennis Ritchie, etc all made and continued to make mistakes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‘Success is buried in the garden of failure – So keep digging</a:t>
            </a:r>
            <a:r>
              <a:rPr lang="en-GB" dirty="0">
                <a:latin typeface="Lato" panose="020F0502020204030203" pitchFamily="34" charset="0"/>
              </a:rPr>
              <a:t>’ </a:t>
            </a:r>
            <a:r>
              <a:rPr lang="en-GB" i="1" dirty="0">
                <a:latin typeface="Lato" panose="020F0502020204030203" pitchFamily="34" charset="0"/>
              </a:rPr>
              <a:t>Rick </a:t>
            </a:r>
            <a:r>
              <a:rPr lang="en-GB" i="1" dirty="0" err="1">
                <a:latin typeface="Lato" panose="020F0502020204030203" pitchFamily="34" charset="0"/>
              </a:rPr>
              <a:t>Wakeman</a:t>
            </a:r>
            <a:r>
              <a:rPr lang="en-GB" dirty="0">
                <a:latin typeface="Lato" panose="020F0502020204030203" pitchFamily="34" charset="0"/>
              </a:rPr>
              <a:t> 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81969823"/>
      </p:ext>
    </p:extLst>
  </p:cSld>
  <p:clrMapOvr>
    <a:masterClrMapping/>
  </p:clrMapOvr>
</p:sld>
</file>

<file path=ppt/theme/theme1.xml><?xml version="1.0" encoding="utf-8"?>
<a:theme xmlns:a="http://schemas.openxmlformats.org/drawingml/2006/main" name="2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  <ds:schemaRef ds:uri="f2ad5090-61a8-4b8c-ab70-68f4ff4d1933"/>
    <ds:schemaRef ds:uri="c0950e01-db07-4e41-9c32-b7a8e9fccc9b"/>
    <ds:schemaRef ds:uri="http://schemas.microsoft.com/sharepoint/v3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1410</Words>
  <Application>Microsoft Office PowerPoint</Application>
  <PresentationFormat>Widescreen</PresentationFormat>
  <Paragraphs>181</Paragraphs>
  <Slides>16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Lato</vt:lpstr>
      <vt:lpstr>Wingdings</vt:lpstr>
      <vt:lpstr>2_Arm_PPT_Public</vt:lpstr>
      <vt:lpstr>What is a micro:bit  </vt:lpstr>
      <vt:lpstr>What the Lesson Will Cover</vt:lpstr>
      <vt:lpstr>Theory lessons and project</vt:lpstr>
      <vt:lpstr>The four team roles</vt:lpstr>
      <vt:lpstr>Working in parallel</vt:lpstr>
      <vt:lpstr>Success criteria</vt:lpstr>
      <vt:lpstr>Objectives</vt:lpstr>
      <vt:lpstr>What is a micro:bit</vt:lpstr>
      <vt:lpstr>Fail Early, Fail Often</vt:lpstr>
      <vt:lpstr>MakeCode</vt:lpstr>
      <vt:lpstr>First App – Scrolling Name Badge</vt:lpstr>
      <vt:lpstr>Video</vt:lpstr>
      <vt:lpstr>Step by Step</vt:lpstr>
      <vt:lpstr>Success Criteria</vt:lpstr>
      <vt:lpstr>Predict &amp; Investigate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2024-11-03T10:54:13Z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